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1" r:id="rId2"/>
  </p:sldMasterIdLst>
  <p:notesMasterIdLst>
    <p:notesMasterId r:id="rId18"/>
  </p:notesMasterIdLst>
  <p:handoutMasterIdLst>
    <p:handoutMasterId r:id="rId19"/>
  </p:handoutMasterIdLst>
  <p:sldIdLst>
    <p:sldId id="256" r:id="rId3"/>
    <p:sldId id="568" r:id="rId4"/>
    <p:sldId id="651" r:id="rId5"/>
    <p:sldId id="659" r:id="rId6"/>
    <p:sldId id="658" r:id="rId7"/>
    <p:sldId id="657" r:id="rId8"/>
    <p:sldId id="654" r:id="rId9"/>
    <p:sldId id="655" r:id="rId10"/>
    <p:sldId id="656" r:id="rId11"/>
    <p:sldId id="621" r:id="rId12"/>
    <p:sldId id="618" r:id="rId13"/>
    <p:sldId id="631" r:id="rId14"/>
    <p:sldId id="640" r:id="rId15"/>
    <p:sldId id="619" r:id="rId16"/>
    <p:sldId id="62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1" autoAdjust="0"/>
    <p:restoredTop sz="95084"/>
  </p:normalViewPr>
  <p:slideViewPr>
    <p:cSldViewPr snapToGrid="0">
      <p:cViewPr varScale="1">
        <p:scale>
          <a:sx n="117" d="100"/>
          <a:sy n="117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2478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7F6CE-C9BA-5B44-AF0F-C73B1C17650F}" type="datetime1">
              <a:rPr lang="en-US" smtClean="0"/>
              <a:t>2/2/22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E66DE-DB1C-43AA-B4F1-B9CA616C3851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65" y="8685213"/>
            <a:ext cx="582535" cy="45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010390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D4A26-E586-E648-884B-C9B1EA03133F}" type="datetime1">
              <a:rPr lang="en-US" smtClean="0"/>
              <a:t>2/2/22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3F1CD-332F-48CC-8A24-9D0A5CE7D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25030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3D9703A-F6B0-E34C-B7F9-5A8864FF4F07}" type="datetime1">
              <a:rPr lang="en-US" smtClean="0"/>
              <a:t>2/2/22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344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2/2/22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476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2/2/22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440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2/2/22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598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2/2/22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236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2/2/22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6538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2/2/22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814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2/2/22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053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1A3BE-CA11-4547-A39A-766971096B34}" type="datetime1">
              <a:rPr lang="en-US" smtClean="0"/>
              <a:t>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2CF9A-A7BF-1245-99D9-4054301C36E0}" type="datetime1">
              <a:rPr lang="en-US" smtClean="0"/>
              <a:t>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F3968-5050-1740-9AB7-A06844E87E5F}" type="datetime1">
              <a:rPr lang="en-US" smtClean="0"/>
              <a:t>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A844-E33A-B644-A0FB-7455E93D924C}" type="datetime1">
              <a:rPr lang="en-US" smtClean="0"/>
              <a:t>2/2/22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251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92BF-DA59-B546-88AE-9835521A3798}" type="datetime1">
              <a:rPr lang="en-US" smtClean="0"/>
              <a:t>2/2/22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997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8CAC-926A-EF4D-9608-460C3A301243}" type="datetime1">
              <a:rPr lang="en-US" smtClean="0"/>
              <a:t>2/2/22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689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75A6D-6B9B-6546-A3DC-004E809EED54}" type="datetime1">
              <a:rPr lang="en-US" smtClean="0"/>
              <a:t>2/2/22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732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89806-B328-B147-9EC9-15D0307996ED}" type="datetime1">
              <a:rPr lang="en-US" smtClean="0"/>
              <a:t>2/2/22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873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FE0D6-14B8-A94B-B441-7BA984189CE2}" type="datetime1">
              <a:rPr lang="en-US" smtClean="0"/>
              <a:t>2/2/22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484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94EA8-7AEB-3247-9A81-8483D03B0462}" type="datetime1">
              <a:rPr lang="en-US" smtClean="0"/>
              <a:t>2/2/22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6328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E9315-386E-6846-8498-4330F1BBFC0A}" type="datetime1">
              <a:rPr lang="en-US" smtClean="0"/>
              <a:t>2/2/22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37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856" y="1289956"/>
            <a:ext cx="11185074" cy="49312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4EB9-E681-C34A-89D4-D81E4C62EA5B}" type="datetime1">
              <a:rPr lang="en-US" smtClean="0"/>
              <a:t>2/2/22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89856" y="-1"/>
            <a:ext cx="8882743" cy="12899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BF5D-E794-2B42-91EC-2A3B4450069D}" type="datetime1">
              <a:rPr lang="en-US" smtClean="0"/>
              <a:t>2/2/22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710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039E-7082-7D42-AA91-9FF3EF6ADB5B}" type="datetime1">
              <a:rPr lang="en-US" smtClean="0"/>
              <a:t>2/2/22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516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7B3FE-3894-A848-8D78-14007FB2FF94}" type="datetime1">
              <a:rPr lang="en-US" smtClean="0"/>
              <a:t>2/2/22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584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EC64B-3E48-2F44-A6A9-A1C06A2C021E}" type="datetime1">
              <a:rPr lang="en-US" smtClean="0"/>
              <a:t>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265" y="0"/>
            <a:ext cx="9548949" cy="125504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64" y="1428330"/>
            <a:ext cx="6054635" cy="4858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7586" y="1428329"/>
            <a:ext cx="6094413" cy="4858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95D8-183A-7F4D-8D17-8ADC90214B8A}" type="datetime1">
              <a:rPr lang="en-US" smtClean="0"/>
              <a:t>2/2/22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27154"/>
            <a:ext cx="9454243" cy="114850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0A991-48AE-1D43-8113-23F8EAF6681B}" type="datetime1">
              <a:rPr lang="en-US" smtClean="0"/>
              <a:t>2/2/22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579A-EC7F-EB4A-BC5C-80733D051D29}" type="datetime1">
              <a:rPr lang="en-US" smtClean="0"/>
              <a:t>2/2/22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454CD-6DAB-7942-9B1D-8F3E2B882464}" type="datetime1">
              <a:rPr lang="en-US" smtClean="0"/>
              <a:t>2/2/22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5366222"/>
            <a:ext cx="825539" cy="8012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7284"/>
            <a:ext cx="3200400" cy="112103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8086" y="87284"/>
            <a:ext cx="7727196" cy="62179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20586"/>
            <a:ext cx="3200400" cy="488461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D2CAD36-D42B-D445-A707-AA59905C7768}" type="datetime1">
              <a:rPr lang="en-US" smtClean="0"/>
              <a:t>2/2/22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63B8-BB32-E649-92D4-94351543394C}" type="datetime1">
              <a:rPr lang="en-US" smtClean="0"/>
              <a:t>2/2/22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895" y="32658"/>
            <a:ext cx="8161019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160" y="1443930"/>
            <a:ext cx="11939326" cy="48572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D02AE22-A9EA-FE42-BAB8-AD1D7606FF2E}" type="datetime1">
              <a:rPr lang="en-US" smtClean="0"/>
              <a:t>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55171" y="1273629"/>
            <a:ext cx="10657312" cy="1632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5499984"/>
            <a:ext cx="825539" cy="8012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413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A731C-B4EF-644F-8FDB-2EBA3EC9415A}" type="datetime1">
              <a:rPr lang="en-US" smtClean="0"/>
              <a:t>2/2/22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72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28600"/>
            <a:ext cx="10058400" cy="3015733"/>
          </a:xfrm>
        </p:spPr>
        <p:txBody>
          <a:bodyPr anchor="t">
            <a:noAutofit/>
          </a:bodyPr>
          <a:lstStyle/>
          <a:p>
            <a:pPr algn="ctr"/>
            <a:br>
              <a:rPr lang="en-US" sz="4400" dirty="0"/>
            </a:br>
            <a:r>
              <a:rPr lang="en-US" sz="4400" dirty="0"/>
              <a:t>HEP NTUA </a:t>
            </a:r>
            <a:br>
              <a:rPr lang="en-US" sz="4400" dirty="0"/>
            </a:br>
            <a:r>
              <a:rPr lang="en-US" sz="4400" dirty="0"/>
              <a:t>Weekly Report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2/2/2022</a:t>
            </a:r>
            <a:endParaRPr lang="en-GB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779" y="4589506"/>
            <a:ext cx="1083373" cy="1020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93" y="4589506"/>
            <a:ext cx="1048465" cy="10484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8645" y="3925902"/>
            <a:ext cx="991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George </a:t>
            </a:r>
            <a:r>
              <a:rPr lang="en-US" dirty="0" err="1"/>
              <a:t>Bakas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Brazilian Plots (2016_preVFP, 2017 and 2018) with sliding </a:t>
            </a:r>
            <a:r>
              <a:rPr lang="en-GB" sz="2800" u="sng" dirty="0" err="1"/>
              <a:t>mJJ</a:t>
            </a:r>
            <a:r>
              <a:rPr lang="en-GB" sz="2800" u="sng" dirty="0"/>
              <a:t> Cut</a:t>
            </a:r>
            <a:endParaRPr lang="en-GB" sz="2800" u="sng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E228DA-111C-AD49-B8EE-6731ECB2C00A}"/>
              </a:ext>
            </a:extLst>
          </p:cNvPr>
          <p:cNvSpPr txBox="1"/>
          <p:nvPr/>
        </p:nvSpPr>
        <p:spPr>
          <a:xfrm>
            <a:off x="9009702" y="454368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2017</a:t>
            </a:r>
            <a:endParaRPr lang="en-G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AA183B-1536-9F4D-B910-CC11B52FA2F5}"/>
              </a:ext>
            </a:extLst>
          </p:cNvPr>
          <p:cNvSpPr txBox="1"/>
          <p:nvPr/>
        </p:nvSpPr>
        <p:spPr>
          <a:xfrm>
            <a:off x="5135417" y="2941216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2018</a:t>
            </a:r>
            <a:endParaRPr lang="en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66650F-B89A-4469-8054-7D89A32CD511}"/>
              </a:ext>
            </a:extLst>
          </p:cNvPr>
          <p:cNvSpPr txBox="1"/>
          <p:nvPr/>
        </p:nvSpPr>
        <p:spPr>
          <a:xfrm>
            <a:off x="1186915" y="454368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2016_preVFP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63ECE3-6523-E542-91FD-C6564E994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11" y="823700"/>
            <a:ext cx="4043680" cy="290576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C950B7B9-F283-B54D-A8E5-DEB4E0EC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915" y="755384"/>
            <a:ext cx="4043680" cy="290576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14C196CD-A499-AD46-BD2E-BEB4C05C7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857" y="3426898"/>
            <a:ext cx="4043680" cy="29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72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Combined </a:t>
            </a:r>
            <a:r>
              <a:rPr lang="en-GB" sz="2800" u="sng" dirty="0" err="1"/>
              <a:t>Datacard</a:t>
            </a:r>
            <a:r>
              <a:rPr lang="en-GB" sz="2800" u="sng" dirty="0"/>
              <a:t> for 2016_preVFP, 2017 and 2018</a:t>
            </a:r>
            <a:endParaRPr lang="en-GB" sz="2800" u="sng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534498-44C8-CA42-8A20-146239549BAB}"/>
              </a:ext>
            </a:extLst>
          </p:cNvPr>
          <p:cNvSpPr/>
          <p:nvPr/>
        </p:nvSpPr>
        <p:spPr>
          <a:xfrm>
            <a:off x="246766" y="528671"/>
            <a:ext cx="115478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R" dirty="0"/>
              <a:t>Mass  Cut Mapping </a:t>
            </a:r>
          </a:p>
          <a:p>
            <a:r>
              <a:rPr lang="en-GR" dirty="0"/>
              <a:t>{"mZ_1200_12":</a:t>
            </a:r>
            <a:r>
              <a:rPr lang="en-GR" dirty="0">
                <a:solidFill>
                  <a:srgbClr val="FF0000"/>
                </a:solidFill>
              </a:rPr>
              <a:t>1000</a:t>
            </a:r>
            <a:r>
              <a:rPr lang="en-GR" dirty="0"/>
              <a:t>, "mZ_1400_14":</a:t>
            </a:r>
            <a:r>
              <a:rPr lang="en-GR" dirty="0">
                <a:solidFill>
                  <a:srgbClr val="FF0000"/>
                </a:solidFill>
              </a:rPr>
              <a:t>1200</a:t>
            </a:r>
            <a:r>
              <a:rPr lang="en-GR" dirty="0"/>
              <a:t>, "mZ_1600_16":</a:t>
            </a:r>
            <a:r>
              <a:rPr lang="en-GR" dirty="0">
                <a:solidFill>
                  <a:srgbClr val="FF0000"/>
                </a:solidFill>
              </a:rPr>
              <a:t>1400</a:t>
            </a:r>
            <a:r>
              <a:rPr lang="en-GR" dirty="0"/>
              <a:t>, "mZ_1800_18":</a:t>
            </a:r>
            <a:r>
              <a:rPr lang="en-GR" dirty="0">
                <a:solidFill>
                  <a:srgbClr val="FF0000"/>
                </a:solidFill>
              </a:rPr>
              <a:t>1600</a:t>
            </a:r>
            <a:r>
              <a:rPr lang="en-GR" dirty="0"/>
              <a:t>, "mZ_2000_20":</a:t>
            </a:r>
            <a:r>
              <a:rPr lang="en-GR" dirty="0">
                <a:solidFill>
                  <a:srgbClr val="FF0000"/>
                </a:solidFill>
              </a:rPr>
              <a:t>1600</a:t>
            </a:r>
            <a:r>
              <a:rPr lang="en-GR" dirty="0"/>
              <a:t>,</a:t>
            </a:r>
          </a:p>
          <a:p>
            <a:r>
              <a:rPr lang="en-GR" dirty="0"/>
              <a:t>  "mZ_2500_25":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"mZ_3000_30":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"mZ_3500_35":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"mZ_4000_40":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"mZ_4500_45":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}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5F82AC9-2A03-BE4F-949E-1B0EF4314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277" y="1376183"/>
            <a:ext cx="6892839" cy="495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27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5793" y="2766572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BACKUP</a:t>
            </a:r>
            <a:endParaRPr lang="en-GB" sz="28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508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4598" y="6459784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82879" y="0"/>
            <a:ext cx="10520413" cy="6009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u="sng" dirty="0"/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8BF6-9BF4-C948-A5B3-712E3D0BFE2E}"/>
              </a:ext>
            </a:extLst>
          </p:cNvPr>
          <p:cNvSpPr txBox="1"/>
          <p:nvPr/>
        </p:nvSpPr>
        <p:spPr>
          <a:xfrm>
            <a:off x="1" y="600982"/>
            <a:ext cx="11925300" cy="563231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  <a:sym typeface="Wingdings" pitchFamily="2" charset="2"/>
              </a:rPr>
              <a:t>ttX</a:t>
            </a:r>
            <a:r>
              <a:rPr lang="en-US" sz="1600" dirty="0">
                <a:latin typeface="+mj-lt"/>
                <a:sym typeface="Wingdings" pitchFamily="2" charset="2"/>
              </a:rPr>
              <a:t> analysis Pipeline Creation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We want to be able to handle all Nominal files and their variations in an automated way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This requires deciding consistent naming conventions and a efficient planning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Handling of: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Nominal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Parton Shower Weights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PDF Variations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JES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Scale Variations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 err="1">
                <a:latin typeface="+mj-lt"/>
                <a:sym typeface="Wingdings" pitchFamily="2" charset="2"/>
              </a:rPr>
              <a:t>bTagVariations</a:t>
            </a:r>
            <a:r>
              <a:rPr lang="en-US" sz="1600" dirty="0">
                <a:latin typeface="+mj-lt"/>
                <a:sym typeface="Wingdings" pitchFamily="2" charset="2"/>
              </a:rPr>
              <a:t>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Top quark mass variations </a:t>
            </a:r>
          </a:p>
          <a:p>
            <a:pPr marL="1257300" lvl="2" indent="-342900">
              <a:buFont typeface="+mj-lt"/>
              <a:buAutoNum type="arabicPeriod"/>
            </a:pPr>
            <a:endParaRPr lang="en-US" sz="1600" dirty="0">
              <a:latin typeface="+mj-lt"/>
              <a:sym typeface="Wingdings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Per year For all these we need to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Create template files that have 2btag and 0btag in Extended and Reduced </a:t>
            </a:r>
            <a:r>
              <a:rPr lang="en-US" sz="1600" dirty="0" err="1">
                <a:latin typeface="+mj-lt"/>
                <a:sym typeface="Wingdings" pitchFamily="2" charset="2"/>
              </a:rPr>
              <a:t>jetMassSoftDrop</a:t>
            </a:r>
            <a:r>
              <a:rPr lang="en-US" sz="1600" dirty="0">
                <a:latin typeface="+mj-lt"/>
                <a:sym typeface="Wingdings" pitchFamily="2" charset="2"/>
              </a:rPr>
              <a:t> phase space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9 variables (</a:t>
            </a:r>
            <a:r>
              <a:rPr lang="en-US" sz="1600" dirty="0" err="1">
                <a:latin typeface="+mj-lt"/>
                <a:sym typeface="Wingdings" pitchFamily="2" charset="2"/>
              </a:rPr>
              <a:t>mJJ</a:t>
            </a:r>
            <a:r>
              <a:rPr lang="en-US" sz="1600" dirty="0">
                <a:latin typeface="+mj-lt"/>
                <a:sym typeface="Wingdings" pitchFamily="2" charset="2"/>
              </a:rPr>
              <a:t>, </a:t>
            </a:r>
            <a:r>
              <a:rPr lang="en-US" sz="1600" dirty="0" err="1">
                <a:latin typeface="+mj-lt"/>
                <a:sym typeface="Wingdings" pitchFamily="2" charset="2"/>
              </a:rPr>
              <a:t>pTJJ</a:t>
            </a:r>
            <a:r>
              <a:rPr lang="en-US" sz="1600" dirty="0">
                <a:latin typeface="+mj-lt"/>
                <a:sym typeface="Wingdings" pitchFamily="2" charset="2"/>
              </a:rPr>
              <a:t>, </a:t>
            </a:r>
            <a:r>
              <a:rPr lang="en-US" sz="1600" dirty="0" err="1">
                <a:latin typeface="+mj-lt"/>
                <a:sym typeface="Wingdings" pitchFamily="2" charset="2"/>
              </a:rPr>
              <a:t>yJJ</a:t>
            </a:r>
            <a:r>
              <a:rPr lang="en-US" sz="1600" dirty="0">
                <a:latin typeface="+mj-lt"/>
                <a:sym typeface="Wingdings" pitchFamily="2" charset="2"/>
              </a:rPr>
              <a:t>, </a:t>
            </a:r>
            <a:r>
              <a:rPr lang="en-US" sz="1600" dirty="0" err="1">
                <a:latin typeface="+mj-lt"/>
                <a:sym typeface="Wingdings" pitchFamily="2" charset="2"/>
              </a:rPr>
              <a:t>jetPt</a:t>
            </a:r>
            <a:r>
              <a:rPr lang="en-US" sz="1600" dirty="0">
                <a:latin typeface="+mj-lt"/>
                <a:sym typeface="Wingdings" pitchFamily="2" charset="2"/>
              </a:rPr>
              <a:t>[0,1], </a:t>
            </a:r>
            <a:r>
              <a:rPr lang="en-US" sz="1600" dirty="0" err="1">
                <a:latin typeface="+mj-lt"/>
                <a:sym typeface="Wingdings" pitchFamily="2" charset="2"/>
              </a:rPr>
              <a:t>jetY</a:t>
            </a:r>
            <a:r>
              <a:rPr lang="en-US" sz="1600" dirty="0">
                <a:latin typeface="+mj-lt"/>
                <a:sym typeface="Wingdings" pitchFamily="2" charset="2"/>
              </a:rPr>
              <a:t>[0,1], chi, |</a:t>
            </a:r>
            <a:r>
              <a:rPr lang="en-US" sz="1600" dirty="0" err="1">
                <a:latin typeface="+mj-lt"/>
                <a:sym typeface="Wingdings" pitchFamily="2" charset="2"/>
              </a:rPr>
              <a:t>cosTheta</a:t>
            </a:r>
            <a:r>
              <a:rPr lang="en-US" sz="1600" dirty="0">
                <a:latin typeface="+mj-lt"/>
                <a:sym typeface="Wingdings" pitchFamily="2" charset="2"/>
              </a:rPr>
              <a:t>*|[0,1]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Template fit files (</a:t>
            </a:r>
            <a:r>
              <a:rPr lang="en-US" sz="1600" dirty="0" err="1">
                <a:latin typeface="+mj-lt"/>
                <a:sym typeface="Wingdings" pitchFamily="2" charset="2"/>
              </a:rPr>
              <a:t>bkg</a:t>
            </a:r>
            <a:r>
              <a:rPr lang="en-US" sz="1600" dirty="0">
                <a:latin typeface="+mj-lt"/>
                <a:sym typeface="Wingdings" pitchFamily="2" charset="2"/>
              </a:rPr>
              <a:t> </a:t>
            </a:r>
            <a:r>
              <a:rPr lang="en-US" sz="1600" dirty="0" err="1">
                <a:latin typeface="+mj-lt"/>
                <a:sym typeface="Wingdings" pitchFamily="2" charset="2"/>
              </a:rPr>
              <a:t>qcd</a:t>
            </a:r>
            <a:r>
              <a:rPr lang="en-US" sz="1600" dirty="0">
                <a:latin typeface="+mj-lt"/>
                <a:sym typeface="Wingdings" pitchFamily="2" charset="2"/>
              </a:rPr>
              <a:t>, </a:t>
            </a:r>
            <a:r>
              <a:rPr lang="en-US" sz="1600" dirty="0" err="1">
                <a:latin typeface="+mj-lt"/>
                <a:sym typeface="Wingdings" pitchFamily="2" charset="2"/>
              </a:rPr>
              <a:t>bkg</a:t>
            </a:r>
            <a:r>
              <a:rPr lang="en-US" sz="1600" dirty="0">
                <a:latin typeface="+mj-lt"/>
                <a:sym typeface="Wingdings" pitchFamily="2" charset="2"/>
              </a:rPr>
              <a:t> subdominant) and signal templates for all variations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Fit on extended signal region for all variations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Response matrices, Acceptance, Efficiency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Signal Extraction 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>
              <a:latin typeface="+mj-lt"/>
              <a:sym typeface="Wingdings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Combine all Fiducial Level results (4 years) into 1 Extracted Signal for all variations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Unfold the combined result into </a:t>
            </a:r>
            <a:r>
              <a:rPr lang="en-US" sz="1600" b="1" dirty="0">
                <a:latin typeface="+mj-lt"/>
                <a:sym typeface="Wingdings" pitchFamily="2" charset="2"/>
              </a:rPr>
              <a:t>Parton &amp; Particle </a:t>
            </a:r>
            <a:r>
              <a:rPr lang="en-US" sz="1600" dirty="0">
                <a:latin typeface="+mj-lt"/>
                <a:sym typeface="Wingdings" pitchFamily="2" charset="2"/>
              </a:rPr>
              <a:t>levels </a:t>
            </a:r>
            <a:endParaRPr lang="en-US" sz="1600" b="1" dirty="0">
              <a:latin typeface="+mj-lt"/>
              <a:sym typeface="Wingdings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Show systematic variations compared to the Nominal file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>
              <a:latin typeface="+mj-lt"/>
              <a:sym typeface="Wingdings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The same procedure must be done using different nominal files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Fill in 2btag histograms in our signal region in the </a:t>
            </a:r>
            <a:r>
              <a:rPr lang="en-US" sz="1600" dirty="0" err="1">
                <a:latin typeface="+mj-lt"/>
                <a:sym typeface="Wingdings" pitchFamily="2" charset="2"/>
              </a:rPr>
              <a:t>parton</a:t>
            </a:r>
            <a:r>
              <a:rPr lang="en-US" sz="1600" dirty="0">
                <a:latin typeface="+mj-lt"/>
                <a:sym typeface="Wingdings" pitchFamily="2" charset="2"/>
              </a:rPr>
              <a:t>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For each variation and each year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Combine all years together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Calculate systematics for samples other than the nominal</a:t>
            </a:r>
          </a:p>
        </p:txBody>
      </p:sp>
    </p:spTree>
    <p:extLst>
      <p:ext uri="{BB962C8B-B14F-4D97-AF65-F5344CB8AC3E}">
        <p14:creationId xmlns:p14="http://schemas.microsoft.com/office/powerpoint/2010/main" val="720430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Brazilian Plots (2016_preVFP, 2017 and 2018) with sliding </a:t>
            </a:r>
            <a:r>
              <a:rPr lang="en-GB" sz="2800" u="sng" dirty="0" err="1"/>
              <a:t>mJJ</a:t>
            </a:r>
            <a:r>
              <a:rPr lang="en-GB" sz="2800" u="sng" dirty="0"/>
              <a:t> Cut </a:t>
            </a:r>
            <a:r>
              <a:rPr lang="en-GB" sz="2800" u="sng" dirty="0" err="1"/>
              <a:t>wrt</a:t>
            </a:r>
            <a:r>
              <a:rPr lang="en-GB" sz="2800" u="sng" dirty="0"/>
              <a:t> 2018</a:t>
            </a:r>
            <a:endParaRPr lang="en-GB" sz="2800" u="sng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E228DA-111C-AD49-B8EE-6731ECB2C00A}"/>
              </a:ext>
            </a:extLst>
          </p:cNvPr>
          <p:cNvSpPr txBox="1"/>
          <p:nvPr/>
        </p:nvSpPr>
        <p:spPr>
          <a:xfrm>
            <a:off x="9009702" y="454368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2017</a:t>
            </a:r>
            <a:endParaRPr lang="en-G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AA183B-1536-9F4D-B910-CC11B52FA2F5}"/>
              </a:ext>
            </a:extLst>
          </p:cNvPr>
          <p:cNvSpPr txBox="1"/>
          <p:nvPr/>
        </p:nvSpPr>
        <p:spPr>
          <a:xfrm>
            <a:off x="4901004" y="2930439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2018</a:t>
            </a:r>
            <a:endParaRPr lang="en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66650F-B89A-4469-8054-7D89A32CD511}"/>
              </a:ext>
            </a:extLst>
          </p:cNvPr>
          <p:cNvSpPr txBox="1"/>
          <p:nvPr/>
        </p:nvSpPr>
        <p:spPr>
          <a:xfrm>
            <a:off x="1186915" y="454368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2016_preVFP</a:t>
            </a: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544A3098-FD66-447A-9244-A669BD804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07" y="760126"/>
            <a:ext cx="4397502" cy="3160014"/>
          </a:xfrm>
          <a:prstGeom prst="rect">
            <a:avLst/>
          </a:prstGeom>
        </p:spPr>
      </p:pic>
      <p:pic>
        <p:nvPicPr>
          <p:cNvPr id="18" name="Picture 17" descr="Chart, table&#10;&#10;Description automatically generated">
            <a:extLst>
              <a:ext uri="{FF2B5EF4-FFF2-40B4-BE49-F238E27FC236}">
                <a16:creationId xmlns:a16="http://schemas.microsoft.com/office/drawing/2014/main" id="{30E0D10E-6B73-4120-ABAC-1CD0F1121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185" y="3309175"/>
            <a:ext cx="4397502" cy="3160014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2194682F-E4A3-4BF5-96C9-FD36AE4CB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4296"/>
            <a:ext cx="4397502" cy="316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07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Combined </a:t>
            </a:r>
            <a:r>
              <a:rPr lang="en-GB" sz="2800" u="sng" dirty="0" err="1"/>
              <a:t>Datacard</a:t>
            </a:r>
            <a:r>
              <a:rPr lang="en-GB" sz="2800" u="sng" dirty="0"/>
              <a:t> for 2016_preVFP, 2017 and 2018 </a:t>
            </a:r>
            <a:r>
              <a:rPr lang="en-GB" sz="2800" u="sng" dirty="0" err="1"/>
              <a:t>wrt</a:t>
            </a:r>
            <a:r>
              <a:rPr lang="en-GB" sz="2800" u="sng" dirty="0"/>
              <a:t> 2018</a:t>
            </a:r>
            <a:endParaRPr lang="en-GB" sz="2800" u="sng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534498-44C8-CA42-8A20-146239549BAB}"/>
              </a:ext>
            </a:extLst>
          </p:cNvPr>
          <p:cNvSpPr/>
          <p:nvPr/>
        </p:nvSpPr>
        <p:spPr>
          <a:xfrm>
            <a:off x="246766" y="528671"/>
            <a:ext cx="115478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R" dirty="0"/>
              <a:t>Mass  Cut Mapping </a:t>
            </a:r>
          </a:p>
          <a:p>
            <a:r>
              <a:rPr lang="en-GR" dirty="0"/>
              <a:t>{"mZ_1200_12":</a:t>
            </a:r>
            <a:r>
              <a:rPr lang="en-GR" dirty="0">
                <a:solidFill>
                  <a:srgbClr val="FF0000"/>
                </a:solidFill>
              </a:rPr>
              <a:t>1000</a:t>
            </a:r>
            <a:r>
              <a:rPr lang="en-GR" dirty="0"/>
              <a:t>, "mZ_1400_14":</a:t>
            </a:r>
            <a:r>
              <a:rPr lang="en-GR" dirty="0">
                <a:solidFill>
                  <a:srgbClr val="FF0000"/>
                </a:solidFill>
              </a:rPr>
              <a:t>1200</a:t>
            </a:r>
            <a:r>
              <a:rPr lang="en-GR" dirty="0"/>
              <a:t>, "mZ_1600_16":</a:t>
            </a:r>
            <a:r>
              <a:rPr lang="en-GR" dirty="0">
                <a:solidFill>
                  <a:srgbClr val="FF0000"/>
                </a:solidFill>
              </a:rPr>
              <a:t>1400</a:t>
            </a:r>
            <a:r>
              <a:rPr lang="en-GR" dirty="0"/>
              <a:t>, "mZ_1800_18":</a:t>
            </a:r>
            <a:r>
              <a:rPr lang="en-GR" dirty="0">
                <a:solidFill>
                  <a:srgbClr val="FF0000"/>
                </a:solidFill>
              </a:rPr>
              <a:t>1600</a:t>
            </a:r>
            <a:r>
              <a:rPr lang="en-GR" dirty="0"/>
              <a:t>, "mZ_2000_20":</a:t>
            </a:r>
            <a:r>
              <a:rPr lang="en-GR" dirty="0">
                <a:solidFill>
                  <a:srgbClr val="FF0000"/>
                </a:solidFill>
              </a:rPr>
              <a:t>1600</a:t>
            </a:r>
            <a:r>
              <a:rPr lang="en-GR" dirty="0"/>
              <a:t>,</a:t>
            </a:r>
          </a:p>
          <a:p>
            <a:r>
              <a:rPr lang="en-GR" dirty="0"/>
              <a:t>  "mZ_2500_25":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"mZ_3000_30":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"mZ_3500_35":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"mZ_4000_40":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"mZ_4500_45":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}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538DC6C-95AC-4573-AAC1-8C874BE05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932" y="1413054"/>
            <a:ext cx="6841530" cy="491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82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4598" y="6459784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82879" y="0"/>
            <a:ext cx="10520413" cy="6009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u="sng" dirty="0"/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8BF6-9BF4-C948-A5B3-712E3D0BFE2E}"/>
              </a:ext>
            </a:extLst>
          </p:cNvPr>
          <p:cNvSpPr txBox="1"/>
          <p:nvPr/>
        </p:nvSpPr>
        <p:spPr>
          <a:xfrm>
            <a:off x="266700" y="600982"/>
            <a:ext cx="73807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ym typeface="Wingdings" pitchFamily="2" charset="2"/>
              </a:rPr>
              <a:t>ttX</a:t>
            </a:r>
            <a:r>
              <a:rPr lang="en-US" sz="1600" dirty="0">
                <a:sym typeface="Wingdings" pitchFamily="2" charset="2"/>
              </a:rPr>
              <a:t> analysis: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We are writing the AN</a:t>
            </a:r>
            <a:r>
              <a:rPr lang="en-US" sz="1600" dirty="0">
                <a:solidFill>
                  <a:srgbClr val="00B050"/>
                </a:solidFill>
                <a:sym typeface="Wingdings" pitchFamily="2" charset="2"/>
              </a:rPr>
              <a:t>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sym typeface="Wingdings" pitchFamily="2" charset="2"/>
              </a:rPr>
              <a:t>Basic outline along with text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sym typeface="Wingdings" pitchFamily="2" charset="2"/>
              </a:rPr>
              <a:t>Input all images that are needed for the analysis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sym typeface="Wingdings" pitchFamily="2" charset="2"/>
              </a:rPr>
              <a:t>Appendices that include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Response matrices, efficiencies, acceptance, purity and stability per year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Fiducial Measurements per year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Systematic uncertainties breakdown per year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Closure tests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sym typeface="Wingdings" pitchFamily="2" charset="2"/>
              </a:rPr>
              <a:t>Issues are handled on </a:t>
            </a:r>
            <a:r>
              <a:rPr lang="en-US" sz="1600" dirty="0" err="1">
                <a:sym typeface="Wingdings" pitchFamily="2" charset="2"/>
              </a:rPr>
              <a:t>gitlab</a:t>
            </a:r>
            <a:endParaRPr lang="en-US" sz="16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Switch to |cos</a:t>
            </a:r>
            <a:r>
              <a:rPr lang="el-GR" sz="1600" dirty="0">
                <a:sym typeface="Wingdings" pitchFamily="2" charset="2"/>
              </a:rPr>
              <a:t>θ*| </a:t>
            </a:r>
            <a:endParaRPr lang="en-US" sz="1600" dirty="0">
              <a:sym typeface="Wingdings" pitchFamily="2" charset="2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Unfolded results (Parton &amp; Particle Phase space)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JES uncertainties included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16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Z’ analysis: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Production for files that were missing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Integration of M1400 W14 for 2016_preVFP in analysis chain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1600" dirty="0">
              <a:sym typeface="Wingdings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096DF-21DE-3F40-BBB2-65128C741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278" y="493089"/>
            <a:ext cx="4740954" cy="380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3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Fit Result </a:t>
            </a:r>
            <a:r>
              <a:rPr lang="en-GB" sz="2800" u="sng" dirty="0" err="1">
                <a:solidFill>
                  <a:schemeClr val="tx1"/>
                </a:solidFill>
              </a:rPr>
              <a:t>wrt</a:t>
            </a:r>
            <a:r>
              <a:rPr lang="en-GB" sz="2800" u="sng" dirty="0">
                <a:solidFill>
                  <a:schemeClr val="tx1"/>
                </a:solidFill>
              </a:rPr>
              <a:t> Nominal  (2016 </a:t>
            </a:r>
            <a:r>
              <a:rPr lang="en-GB" sz="2800" u="sng" dirty="0" err="1">
                <a:solidFill>
                  <a:schemeClr val="tx1"/>
                </a:solidFill>
              </a:rPr>
              <a:t>postVFP</a:t>
            </a:r>
            <a:r>
              <a:rPr lang="en-GB" sz="2800" u="sng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8BBE0F-CAC2-1143-BB51-22D353188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03625" y="-2643190"/>
            <a:ext cx="5784750" cy="1205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41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Fit Result </a:t>
            </a:r>
            <a:r>
              <a:rPr lang="en-GB" sz="2800" u="sng" dirty="0" err="1">
                <a:solidFill>
                  <a:schemeClr val="tx1"/>
                </a:solidFill>
              </a:rPr>
              <a:t>wrt</a:t>
            </a:r>
            <a:r>
              <a:rPr lang="en-GB" sz="2800" u="sng" dirty="0">
                <a:solidFill>
                  <a:schemeClr val="tx1"/>
                </a:solidFill>
              </a:rPr>
              <a:t> Nominal (2017)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17D73-7106-BF42-BB68-5CE861BA2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140490" y="-2686122"/>
            <a:ext cx="5791277" cy="1207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47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5793" y="62567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Fit Result </a:t>
            </a:r>
            <a:r>
              <a:rPr lang="en-GB" sz="2800" u="sng" dirty="0" err="1">
                <a:solidFill>
                  <a:schemeClr val="tx1"/>
                </a:solidFill>
              </a:rPr>
              <a:t>wrt</a:t>
            </a:r>
            <a:r>
              <a:rPr lang="en-GB" sz="2800" u="sng" dirty="0">
                <a:solidFill>
                  <a:schemeClr val="tx1"/>
                </a:solidFill>
              </a:rPr>
              <a:t> Nominal (2018)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6BDB81-70A0-C541-8383-32C844830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10805" y="-2585358"/>
            <a:ext cx="5770390" cy="1202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42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93B9B-3305-2D45-AB36-EB66231E3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901" y="468703"/>
            <a:ext cx="5744845" cy="5976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FDFA3D-F78C-054E-9A69-5EF57550C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209648" y="440626"/>
            <a:ext cx="5744845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03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62D1B-7710-6740-8598-6D9E58982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901" y="338417"/>
            <a:ext cx="5744845" cy="5976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169A0-97F3-FF4C-B79B-1698213E7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209648" y="440626"/>
            <a:ext cx="5744845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51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09FBD-CABF-FF4B-91C4-F324A5063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7507" y="440625"/>
            <a:ext cx="5744845" cy="5976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398A67-9DA0-8E48-BC05-BCE08A343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209648" y="440625"/>
            <a:ext cx="5744845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53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8A1DB-C254-564E-8B17-675CD4B3B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901" y="412550"/>
            <a:ext cx="5744845" cy="5976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0574FE-72E3-E047-A36A-717BB5C1E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209648" y="440626"/>
            <a:ext cx="5744845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8657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P_Weekly_29November2019" id="{035D5E02-E12D-8947-A4CC-9EC1D8D24455}" vid="{2E4181CF-410A-BC40-9151-6DF822766C8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P_Weekly_29November2019" id="{035D5E02-E12D-8947-A4CC-9EC1D8D24455}" vid="{CC6CB084-BB45-DB48-BDC6-E52E8517E9A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13375</TotalTime>
  <Words>638</Words>
  <Application>Microsoft Macintosh PowerPoint</Application>
  <PresentationFormat>Widescreen</PresentationFormat>
  <Paragraphs>119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Retrospect</vt:lpstr>
      <vt:lpstr>Custom Design</vt:lpstr>
      <vt:lpstr> HEP NTUA  Weekly Report  2/2/2022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Weekly Report NTUA 29/11/2019</dc:title>
  <dc:creator>Microsoft Office User</dc:creator>
  <cp:lastModifiedBy>Microsoft Office User</cp:lastModifiedBy>
  <cp:revision>2381</cp:revision>
  <dcterms:created xsi:type="dcterms:W3CDTF">2019-11-29T10:22:58Z</dcterms:created>
  <dcterms:modified xsi:type="dcterms:W3CDTF">2022-02-02T07:36:54Z</dcterms:modified>
</cp:coreProperties>
</file>